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7"/>
  </p:notesMasterIdLst>
  <p:sldIdLst>
    <p:sldId id="284" r:id="rId2"/>
    <p:sldId id="337" r:id="rId3"/>
    <p:sldId id="356" r:id="rId4"/>
    <p:sldId id="357" r:id="rId5"/>
    <p:sldId id="358" r:id="rId6"/>
    <p:sldId id="352" r:id="rId7"/>
    <p:sldId id="363" r:id="rId8"/>
    <p:sldId id="362" r:id="rId9"/>
    <p:sldId id="364" r:id="rId10"/>
    <p:sldId id="365" r:id="rId11"/>
    <p:sldId id="366" r:id="rId12"/>
    <p:sldId id="343" r:id="rId13"/>
    <p:sldId id="361" r:id="rId14"/>
    <p:sldId id="345" r:id="rId15"/>
    <p:sldId id="338" r:id="rId16"/>
    <p:sldId id="341" r:id="rId17"/>
    <p:sldId id="339" r:id="rId18"/>
    <p:sldId id="350" r:id="rId19"/>
    <p:sldId id="354" r:id="rId20"/>
    <p:sldId id="342" r:id="rId21"/>
    <p:sldId id="344" r:id="rId22"/>
    <p:sldId id="351" r:id="rId23"/>
    <p:sldId id="313" r:id="rId24"/>
    <p:sldId id="367" r:id="rId25"/>
    <p:sldId id="332" r:id="rId26"/>
    <p:sldId id="333" r:id="rId27"/>
    <p:sldId id="334" r:id="rId28"/>
    <p:sldId id="335" r:id="rId29"/>
    <p:sldId id="336" r:id="rId30"/>
    <p:sldId id="346" r:id="rId31"/>
    <p:sldId id="348" r:id="rId32"/>
    <p:sldId id="349" r:id="rId33"/>
    <p:sldId id="359" r:id="rId34"/>
    <p:sldId id="360" r:id="rId35"/>
    <p:sldId id="355" r:id="rId3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ayney, Edward M." initials="EMB" lastIdx="2" clrIdx="0"/>
  <p:cmAuthor id="1" name="Mattingly, Anthony" initials="MA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052AFA-D883-4C5A-8E4A-C8DCA3BDC88D}" v="907" dt="2018-09-05T01:57:57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662" autoAdjust="0"/>
  </p:normalViewPr>
  <p:slideViewPr>
    <p:cSldViewPr>
      <p:cViewPr varScale="1">
        <p:scale>
          <a:sx n="79" d="100"/>
          <a:sy n="79" d="100"/>
        </p:scale>
        <p:origin x="108" y="9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FF7BF-5C71-4E9E-B0EB-7265F1E69F6B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0411B-CBE8-4777-964B-3F08D3A36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08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80411B-CBE8-4777-964B-3F08D3A367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7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201977" y="218303"/>
            <a:ext cx="4706414" cy="715797"/>
          </a:xfrm>
          <a:prstGeom prst="rect">
            <a:avLst/>
          </a:prstGeom>
          <a:noFill/>
        </p:spPr>
        <p:txBody>
          <a:bodyPr lIns="134436" tIns="107549" rIns="134436" bIns="107549">
            <a:spAutoFit/>
          </a:bodyPr>
          <a:lstStyle/>
          <a:p>
            <a:pPr defTabSz="685664">
              <a:lnSpc>
                <a:spcPct val="90000"/>
              </a:lnSpc>
              <a:spcAft>
                <a:spcPts val="441"/>
              </a:spcAft>
              <a:defRPr/>
            </a:pPr>
            <a:r>
              <a:rPr lang="en-US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a typeface="MS PGothic" pitchFamily="34" charset="-128"/>
              </a:rPr>
              <a:t>Office of Performance</a:t>
            </a:r>
            <a:r>
              <a:rPr lang="en-US" baseline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ea typeface="MS PGothic" pitchFamily="34" charset="-128"/>
              </a:rPr>
              <a:t> Improvement and Innovation</a:t>
            </a:r>
            <a:endParaRPr lang="en-US" dirty="0">
              <a:gradFill>
                <a:gsLst>
                  <a:gs pos="2917">
                    <a:srgbClr val="505050"/>
                  </a:gs>
                  <a:gs pos="30000">
                    <a:srgbClr val="505050"/>
                  </a:gs>
                </a:gsLst>
                <a:lin ang="5400000" scaled="0"/>
              </a:gradFill>
              <a:ea typeface="MS PGothic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3332" y="2907954"/>
            <a:ext cx="4705063" cy="1345996"/>
          </a:xfrm>
          <a:noFill/>
        </p:spPr>
        <p:txBody>
          <a:bodyPr tIns="80662" bIns="80662">
            <a:noAutofit/>
          </a:bodyPr>
          <a:lstStyle>
            <a:lvl1pPr marL="0" indent="0">
              <a:spcBef>
                <a:spcPts val="0"/>
              </a:spcBef>
              <a:buNone/>
              <a:defRPr sz="24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1977" y="1556882"/>
            <a:ext cx="6050820" cy="1351077"/>
          </a:xfrm>
          <a:noFill/>
        </p:spPr>
        <p:txBody>
          <a:bodyPr anchorCtr="0"/>
          <a:lstStyle>
            <a:lvl1pPr>
              <a:defRPr sz="4000" spc="-74" baseline="0">
                <a:gradFill>
                  <a:gsLst>
                    <a:gs pos="3333">
                      <a:schemeClr val="tx2"/>
                    </a:gs>
                    <a:gs pos="3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291101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504223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4" y="889769"/>
            <a:ext cx="7394337" cy="2023491"/>
          </a:xfrm>
          <a:noFill/>
        </p:spPr>
        <p:txBody>
          <a:bodyPr anchorCtr="0"/>
          <a:lstStyle>
            <a:lvl1pPr>
              <a:defRPr sz="5300" spc="-74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01934" y="2907963"/>
            <a:ext cx="7395505" cy="1345411"/>
          </a:xfrm>
          <a:noFill/>
        </p:spPr>
        <p:txBody>
          <a:bodyPr lIns="134436" tIns="107549" rIns="134436" bIns="107549">
            <a:noAutofit/>
          </a:bodyPr>
          <a:lstStyle>
            <a:lvl1pPr marL="0" indent="0">
              <a:spcBef>
                <a:spcPts val="0"/>
              </a:spcBef>
              <a:buNone/>
              <a:defRPr sz="26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403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4" y="889769"/>
            <a:ext cx="7394337" cy="2023491"/>
          </a:xfrm>
          <a:noFill/>
        </p:spPr>
        <p:txBody>
          <a:bodyPr anchorCtr="0"/>
          <a:lstStyle>
            <a:lvl1pPr>
              <a:defRPr lang="en-US" sz="5300" b="0" kern="1200" cap="none" spc="-74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75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" y="1563134"/>
            <a:ext cx="8740142" cy="1347163"/>
          </a:xfrm>
          <a:noFill/>
        </p:spPr>
        <p:txBody>
          <a:bodyPr anchorCtr="0"/>
          <a:lstStyle>
            <a:lvl1pPr>
              <a:defRPr sz="5300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49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rgbClr val="B400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" y="1563134"/>
            <a:ext cx="8740142" cy="1347163"/>
          </a:xfrm>
          <a:noFill/>
        </p:spPr>
        <p:txBody>
          <a:bodyPr anchorCtr="0"/>
          <a:lstStyle>
            <a:lvl1pPr>
              <a:defRPr sz="5300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04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" y="1563134"/>
            <a:ext cx="8740142" cy="1347163"/>
          </a:xfrm>
          <a:noFill/>
        </p:spPr>
        <p:txBody>
          <a:bodyPr anchorCtr="0"/>
          <a:lstStyle>
            <a:lvl1pPr>
              <a:defRPr sz="5300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85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4">
    <p:bg>
      <p:bgPr>
        <a:solidFill>
          <a:srgbClr val="5C2D9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" y="1563134"/>
            <a:ext cx="8740142" cy="1347163"/>
          </a:xfrm>
          <a:noFill/>
        </p:spPr>
        <p:txBody>
          <a:bodyPr anchorCtr="0"/>
          <a:lstStyle>
            <a:lvl1pPr>
              <a:defRPr sz="5300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81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5">
    <p:bg>
      <p:bgPr>
        <a:solidFill>
          <a:srgbClr val="107C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" y="1563134"/>
            <a:ext cx="8740142" cy="1347163"/>
          </a:xfrm>
          <a:noFill/>
        </p:spPr>
        <p:txBody>
          <a:bodyPr anchorCtr="0"/>
          <a:lstStyle>
            <a:lvl1pPr>
              <a:defRPr sz="5300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26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6">
    <p:bg>
      <p:bgPr>
        <a:solidFill>
          <a:srgbClr val="D83B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29" y="1563134"/>
            <a:ext cx="8740142" cy="1347163"/>
          </a:xfrm>
          <a:noFill/>
        </p:spPr>
        <p:txBody>
          <a:bodyPr anchorCtr="0"/>
          <a:lstStyle>
            <a:lvl1pPr>
              <a:defRPr sz="5300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724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05454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0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gray">
          <a:xfrm>
            <a:off x="201930" y="1563129"/>
            <a:ext cx="4706230" cy="2689656"/>
          </a:xfrm>
          <a:prstGeom prst="rect">
            <a:avLst/>
          </a:prstGeom>
          <a:solidFill>
            <a:schemeClr val="accent1">
              <a:alpha val="83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134436" tIns="107549" rIns="134436" bIns="107549"/>
          <a:lstStyle/>
          <a:p>
            <a:pPr algn="ctr" defTabSz="685465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Picture 2" descr="http://speeddemon2.com/wp-content/uploads/2014/01/Waterfront_Panorama1-Version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174" y="0"/>
            <a:ext cx="986417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 bwMode="ltGray">
          <a:xfrm>
            <a:off x="1143000" y="217023"/>
            <a:ext cx="7755398" cy="1346106"/>
          </a:xfrm>
          <a:noFill/>
        </p:spPr>
        <p:txBody>
          <a:bodyPr anchorCtr="0"/>
          <a:lstStyle>
            <a:lvl1pPr algn="ctr">
              <a:defRPr sz="4000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4191000" y="1563131"/>
            <a:ext cx="4707398" cy="1342493"/>
          </a:xfrm>
          <a:noFill/>
        </p:spPr>
        <p:txBody>
          <a:bodyPr tIns="80662" bIns="80662">
            <a:noAutofit/>
          </a:bodyPr>
          <a:lstStyle>
            <a:lvl1pPr marL="0" indent="0">
              <a:spcBef>
                <a:spcPts val="0"/>
              </a:spcBef>
              <a:buNone/>
              <a:defRPr sz="240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1557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8661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4441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21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783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rgbClr val="107C1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50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hidden">
          <a:xfrm>
            <a:off x="0" y="891883"/>
            <a:ext cx="9144000" cy="4251618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34285" tIns="34285" rIns="34285" bIns="34285" anchor="ctr"/>
          <a:lstStyle/>
          <a:p>
            <a:pPr algn="ctr" defTabSz="685465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2" y="897994"/>
            <a:ext cx="8740141" cy="2341483"/>
          </a:xfrm>
        </p:spPr>
        <p:txBody>
          <a:bodyPr/>
          <a:lstStyle>
            <a:lvl1pPr marL="0" indent="0">
              <a:buNone/>
              <a:defRPr sz="24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47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2974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5987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77259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684" y="4531792"/>
            <a:ext cx="1562907" cy="54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72601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dark backgrou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857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79772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201929" y="891888"/>
            <a:ext cx="8740142" cy="2249150"/>
          </a:xfrm>
          <a:prstGeom prst="rect">
            <a:avLst/>
          </a:prstGeom>
        </p:spPr>
        <p:txBody>
          <a:bodyPr/>
          <a:lstStyle>
            <a:lvl1pPr marL="213558" indent="-213558">
              <a:buClr>
                <a:schemeClr val="tx1"/>
              </a:buClr>
              <a:buSzPct val="90000"/>
              <a:buFont typeface="Arial" pitchFamily="34" charset="0"/>
              <a:buChar char="•"/>
              <a:defRPr sz="2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113" indent="-206556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671" indent="-213558">
              <a:buClr>
                <a:schemeClr val="tx1"/>
              </a:buClr>
              <a:buSzPct val="90000"/>
              <a:buFont typeface="Arial" pitchFamily="34" charset="0"/>
              <a:buChar char="•"/>
              <a:defRPr sz="21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716" indent="-168045">
              <a:buClr>
                <a:schemeClr val="tx1"/>
              </a:buClr>
              <a:buSzPct val="90000"/>
              <a:buFont typeface="Arial" pitchFamily="34" charset="0"/>
              <a:buChar char="•"/>
              <a:defRPr sz="1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761" indent="-168045">
              <a:buClr>
                <a:schemeClr val="tx1"/>
              </a:buClr>
              <a:buSzPct val="90000"/>
              <a:buFont typeface="Arial" pitchFamily="34" charset="0"/>
              <a:buChar char="•"/>
              <a:defRPr sz="15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4679160"/>
            <a:ext cx="9144001" cy="464344"/>
          </a:xfrm>
          <a:prstGeom prst="rect">
            <a:avLst/>
          </a:prstGeom>
          <a:solidFill>
            <a:srgbClr val="FFFF99"/>
          </a:solidFill>
        </p:spPr>
        <p:txBody>
          <a:bodyPr lIns="114277" tIns="57139" rIns="114277" bIns="57139" anchor="b" anchorCtr="0">
            <a:noAutofit/>
          </a:bodyPr>
          <a:lstStyle>
            <a:lvl1pPr algn="r">
              <a:buFont typeface="Arial" pitchFamily="34" charset="0"/>
              <a:buNone/>
              <a:defRPr sz="2700" spc="-37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55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29" y="891882"/>
            <a:ext cx="8740142" cy="2526149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800"/>
            </a:lvl2pPr>
            <a:lvl3pPr marL="168045" indent="0">
              <a:buNone/>
              <a:defRPr sz="2400"/>
            </a:lvl3pPr>
            <a:lvl4pPr marL="336090" indent="0">
              <a:buNone/>
              <a:defRPr sz="1800"/>
            </a:lvl4pPr>
            <a:lvl5pPr marL="504135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21738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2526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3600"/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72561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2526149"/>
          </a:xfrm>
        </p:spPr>
        <p:txBody>
          <a:bodyPr/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2862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4" y="891884"/>
            <a:ext cx="4033911" cy="2433816"/>
          </a:xfrm>
        </p:spPr>
        <p:txBody>
          <a:bodyPr/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500"/>
            </a:lvl2pPr>
            <a:lvl3pPr marL="170379" indent="0">
              <a:buNone/>
              <a:tabLst/>
              <a:defRPr sz="1500"/>
            </a:lvl3pPr>
            <a:lvl4pPr marL="338424" indent="0">
              <a:buNone/>
              <a:defRPr/>
            </a:lvl4pPr>
            <a:lvl5pPr marL="504135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70" y="891884"/>
            <a:ext cx="4033911" cy="2433816"/>
          </a:xfrm>
        </p:spPr>
        <p:txBody>
          <a:bodyPr/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500"/>
            </a:lvl2pPr>
            <a:lvl3pPr marL="170379" indent="0">
              <a:buNone/>
              <a:tabLst/>
              <a:defRPr sz="1500"/>
            </a:lvl3pPr>
            <a:lvl4pPr marL="338424" indent="0">
              <a:buNone/>
              <a:defRPr/>
            </a:lvl4pPr>
            <a:lvl5pPr marL="504135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96804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4" y="891884"/>
            <a:ext cx="4033911" cy="2433816"/>
          </a:xfrm>
        </p:spPr>
        <p:txBody>
          <a:bodyPr/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00"/>
            </a:lvl1pPr>
            <a:lvl2pPr marL="0" indent="0">
              <a:buNone/>
              <a:defRPr sz="1500"/>
            </a:lvl2pPr>
            <a:lvl3pPr marL="170379" indent="0">
              <a:buNone/>
              <a:tabLst/>
              <a:defRPr sz="1500"/>
            </a:lvl3pPr>
            <a:lvl4pPr marL="338424" indent="0">
              <a:buNone/>
              <a:defRPr/>
            </a:lvl4pPr>
            <a:lvl5pPr marL="504135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70" y="891884"/>
            <a:ext cx="4033911" cy="2433816"/>
          </a:xfrm>
        </p:spPr>
        <p:txBody>
          <a:bodyPr/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00"/>
            </a:lvl1pPr>
            <a:lvl2pPr marL="0" indent="0">
              <a:buNone/>
              <a:defRPr sz="1500"/>
            </a:lvl2pPr>
            <a:lvl3pPr marL="170379" indent="0">
              <a:buNone/>
              <a:tabLst/>
              <a:defRPr sz="1500"/>
            </a:lvl3pPr>
            <a:lvl4pPr marL="338424" indent="0">
              <a:buNone/>
              <a:defRPr/>
            </a:lvl4pPr>
            <a:lvl5pPr marL="504135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01560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4" y="891886"/>
            <a:ext cx="4033911" cy="2479982"/>
          </a:xfrm>
        </p:spPr>
        <p:txBody>
          <a:bodyPr/>
          <a:lstStyle>
            <a:lvl1pPr marL="211224" indent="-211224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00"/>
            </a:lvl1pPr>
            <a:lvl2pPr marL="390463" indent="-171423">
              <a:defRPr sz="1800"/>
            </a:lvl2pPr>
            <a:lvl3pPr marL="514269" indent="-123806">
              <a:tabLst/>
              <a:defRPr sz="1500"/>
            </a:lvl3pPr>
            <a:lvl4pPr marL="647597" indent="-133329">
              <a:defRPr/>
            </a:lvl4pPr>
            <a:lvl5pPr marL="771403" indent="-123806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70" y="891886"/>
            <a:ext cx="4033911" cy="2479982"/>
          </a:xfrm>
        </p:spPr>
        <p:txBody>
          <a:bodyPr/>
          <a:lstStyle>
            <a:lvl1pPr marL="211224" indent="-211224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00"/>
            </a:lvl1pPr>
            <a:lvl2pPr marL="390463" indent="-171423">
              <a:defRPr sz="1800"/>
            </a:lvl2pPr>
            <a:lvl3pPr marL="514269" indent="-123806">
              <a:tabLst/>
              <a:defRPr sz="1500"/>
            </a:lvl3pPr>
            <a:lvl4pPr marL="647597" indent="-133329">
              <a:defRPr/>
            </a:lvl4pPr>
            <a:lvl5pPr marL="771403" indent="-123806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1163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4" y="891886"/>
            <a:ext cx="4033911" cy="2479982"/>
          </a:xfrm>
        </p:spPr>
        <p:txBody>
          <a:bodyPr/>
          <a:lstStyle>
            <a:lvl1pPr marL="211224" indent="-211224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463" indent="-171423">
              <a:defRPr sz="1800"/>
            </a:lvl2pPr>
            <a:lvl3pPr marL="514269" indent="-123806">
              <a:tabLst/>
              <a:defRPr sz="1500"/>
            </a:lvl3pPr>
            <a:lvl4pPr marL="647597" indent="-133329">
              <a:defRPr/>
            </a:lvl4pPr>
            <a:lvl5pPr marL="771403" indent="-123806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70" y="891886"/>
            <a:ext cx="4033911" cy="2479982"/>
          </a:xfrm>
        </p:spPr>
        <p:txBody>
          <a:bodyPr/>
          <a:lstStyle>
            <a:lvl1pPr marL="211224" indent="-211224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463" indent="-171423">
              <a:defRPr sz="1800"/>
            </a:lvl2pPr>
            <a:lvl3pPr marL="514269" indent="-123806">
              <a:tabLst/>
              <a:defRPr sz="1500"/>
            </a:lvl3pPr>
            <a:lvl4pPr marL="647597" indent="-133329">
              <a:defRPr/>
            </a:lvl4pPr>
            <a:lvl5pPr marL="771403" indent="-123806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2382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3" y="217138"/>
            <a:ext cx="8741309" cy="674749"/>
          </a:xfrm>
          <a:prstGeom prst="rect">
            <a:avLst/>
          </a:prstGeom>
        </p:spPr>
        <p:txBody>
          <a:bodyPr vert="horz" wrap="square" lIns="107549" tIns="67219" rIns="107549" bIns="67219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29" y="891888"/>
            <a:ext cx="8740142" cy="2526149"/>
          </a:xfrm>
          <a:prstGeom prst="rect">
            <a:avLst/>
          </a:prstGeom>
        </p:spPr>
        <p:txBody>
          <a:bodyPr vert="horz" wrap="square" lIns="107549" tIns="67219" rIns="107549" bIns="67219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432435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03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</p:sldLayoutIdLst>
  <p:transition>
    <p:fade/>
  </p:transition>
  <p:hf sldNum="0" hdr="0" dt="0"/>
  <p:txStyles>
    <p:titleStyle>
      <a:lvl1pPr algn="l" defTabSz="6850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000" b="1" kern="1200" spc="-75" dirty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MS PGothic" pitchFamily="34" charset="-128"/>
          <a:cs typeface="Segoe UI" pitchFamily="34" charset="0"/>
        </a:defRPr>
      </a:lvl1pPr>
      <a:lvl2pPr algn="l" defTabSz="6850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Segoe UI Light" pitchFamily="34" charset="0"/>
          <a:ea typeface="MS PGothic" pitchFamily="34" charset="-128"/>
          <a:cs typeface="Segoe UI" pitchFamily="34" charset="0"/>
        </a:defRPr>
      </a:lvl2pPr>
      <a:lvl3pPr algn="l" defTabSz="6850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Segoe UI Light" pitchFamily="34" charset="0"/>
          <a:ea typeface="MS PGothic" pitchFamily="34" charset="-128"/>
          <a:cs typeface="Segoe UI" pitchFamily="34" charset="0"/>
        </a:defRPr>
      </a:lvl3pPr>
      <a:lvl4pPr algn="l" defTabSz="6850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Segoe UI Light" pitchFamily="34" charset="0"/>
          <a:ea typeface="MS PGothic" pitchFamily="34" charset="-128"/>
          <a:cs typeface="Segoe UI" pitchFamily="34" charset="0"/>
        </a:defRPr>
      </a:lvl4pPr>
      <a:lvl5pPr algn="l" defTabSz="6850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Segoe UI Light" pitchFamily="34" charset="0"/>
          <a:ea typeface="MS PGothic" pitchFamily="34" charset="-128"/>
          <a:cs typeface="Segoe UI" pitchFamily="34" charset="0"/>
        </a:defRPr>
      </a:lvl5pPr>
      <a:lvl6pPr marL="336090" algn="l" defTabSz="685018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Segoe UI Light" pitchFamily="34" charset="0"/>
          <a:ea typeface="MS PGothic" pitchFamily="34" charset="-128"/>
        </a:defRPr>
      </a:lvl6pPr>
      <a:lvl7pPr marL="672181" algn="l" defTabSz="685018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Segoe UI Light" pitchFamily="34" charset="0"/>
          <a:ea typeface="MS PGothic" pitchFamily="34" charset="-128"/>
        </a:defRPr>
      </a:lvl7pPr>
      <a:lvl8pPr marL="1008271" algn="l" defTabSz="685018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Segoe UI Light" pitchFamily="34" charset="0"/>
          <a:ea typeface="MS PGothic" pitchFamily="34" charset="-128"/>
        </a:defRPr>
      </a:lvl8pPr>
      <a:lvl9pPr marL="1344362" algn="l" defTabSz="685018" rtl="0" fontAlgn="base">
        <a:lnSpc>
          <a:spcPct val="90000"/>
        </a:lnSpc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Segoe UI Light" pitchFamily="34" charset="0"/>
          <a:ea typeface="MS PGothic" pitchFamily="34" charset="-128"/>
        </a:defRPr>
      </a:lvl9pPr>
    </p:titleStyle>
    <p:bodyStyle>
      <a:lvl1pPr marL="571500" indent="-571500" algn="l" defTabSz="685018" rtl="0" eaLnBrk="0" fontAlgn="base" hangingPunct="0">
        <a:lnSpc>
          <a:spcPct val="100000"/>
        </a:lnSpc>
        <a:spcBef>
          <a:spcPts val="0"/>
        </a:spcBef>
        <a:spcAft>
          <a:spcPts val="1000"/>
        </a:spcAft>
        <a:buSzPct val="90000"/>
        <a:buFont typeface="Arial" pitchFamily="34" charset="0"/>
        <a:buChar char="•"/>
        <a:defRPr sz="3600" b="0" kern="120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MS PGothic" pitchFamily="34" charset="-128"/>
          <a:cs typeface="+mn-cs"/>
        </a:defRPr>
      </a:lvl1pPr>
      <a:lvl2pPr marL="709268" indent="-457200" algn="l" defTabSz="685018" rtl="0" eaLnBrk="0" fontAlgn="base" hangingPunct="0">
        <a:lnSpc>
          <a:spcPct val="100000"/>
        </a:lnSpc>
        <a:spcBef>
          <a:spcPts val="0"/>
        </a:spcBef>
        <a:spcAft>
          <a:spcPts val="1000"/>
        </a:spcAft>
        <a:buSzPct val="90000"/>
        <a:buFont typeface="Arial" pitchFamily="34" charset="0"/>
        <a:buChar char="•"/>
        <a:defRPr sz="2800" kern="120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MS PGothic" pitchFamily="34" charset="-128"/>
          <a:cs typeface="+mn-cs"/>
        </a:defRPr>
      </a:lvl2pPr>
      <a:lvl3pPr marL="877314" indent="-457200" algn="l" defTabSz="685018" rtl="0" eaLnBrk="0" fontAlgn="base" hangingPunct="0">
        <a:lnSpc>
          <a:spcPct val="100000"/>
        </a:lnSpc>
        <a:spcBef>
          <a:spcPts val="0"/>
        </a:spcBef>
        <a:spcAft>
          <a:spcPts val="1000"/>
        </a:spcAft>
        <a:buSzPct val="90000"/>
        <a:buFont typeface="Arial" pitchFamily="34" charset="0"/>
        <a:buChar char="•"/>
        <a:defRPr sz="2400" kern="120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MS PGothic" pitchFamily="34" charset="-128"/>
          <a:cs typeface="+mn-cs"/>
        </a:defRPr>
      </a:lvl3pPr>
      <a:lvl4pPr marL="931058" indent="-342900" algn="l" defTabSz="685018" rtl="0" eaLnBrk="0" fontAlgn="base" hangingPunct="0">
        <a:lnSpc>
          <a:spcPct val="100000"/>
        </a:lnSpc>
        <a:spcBef>
          <a:spcPts val="0"/>
        </a:spcBef>
        <a:spcAft>
          <a:spcPts val="1000"/>
        </a:spcAft>
        <a:buSzPct val="90000"/>
        <a:buFont typeface="Arial" pitchFamily="34" charset="0"/>
        <a:buChar char="•"/>
        <a:defRPr sz="1800" kern="120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MS PGothic" pitchFamily="34" charset="-128"/>
          <a:cs typeface="+mn-cs"/>
        </a:defRPr>
      </a:lvl4pPr>
      <a:lvl5pPr marL="1099104" indent="-342900" algn="l" defTabSz="685018" rtl="0" eaLnBrk="0" fontAlgn="base" hangingPunct="0">
        <a:lnSpc>
          <a:spcPct val="100000"/>
        </a:lnSpc>
        <a:spcBef>
          <a:spcPts val="0"/>
        </a:spcBef>
        <a:spcAft>
          <a:spcPts val="1000"/>
        </a:spcAft>
        <a:buSzPct val="90000"/>
        <a:buFont typeface="Arial" pitchFamily="34" charset="0"/>
        <a:buChar char="•"/>
        <a:defRPr sz="1600" kern="120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MS PGothic" pitchFamily="34" charset="-128"/>
          <a:cs typeface="+mn-cs"/>
        </a:defRPr>
      </a:lvl5pPr>
      <a:lvl6pPr marL="1885576" indent="-171416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409" indent="-171416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241" indent="-171416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74" indent="-171416" algn="l" defTabSz="68566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32" algn="l" defTabSz="6856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64" algn="l" defTabSz="6856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96" algn="l" defTabSz="6856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28" algn="l" defTabSz="6856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61" algn="l" defTabSz="6856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93" algn="l" defTabSz="6856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825" algn="l" defTabSz="6856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57" algn="l" defTabSz="68566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av.louisvilleky.gov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517932"/>
            <a:ext cx="9753600" cy="672192"/>
          </a:xfrm>
        </p:spPr>
        <p:txBody>
          <a:bodyPr/>
          <a:lstStyle/>
          <a:p>
            <a:r>
              <a:rPr lang="en-US" sz="5400" dirty="0"/>
              <a:t>Smart Louisville:</a:t>
            </a:r>
            <a:br>
              <a:rPr lang="en-US" sz="5400" dirty="0"/>
            </a:br>
            <a:r>
              <a:rPr lang="en-US" sz="5400" dirty="0"/>
              <a:t>Transportation in the </a:t>
            </a:r>
            <a:br>
              <a:rPr lang="en-US" sz="5400" dirty="0"/>
            </a:br>
            <a:r>
              <a:rPr lang="en-US" sz="5400" dirty="0"/>
              <a:t>21</a:t>
            </a:r>
            <a:r>
              <a:rPr lang="en-US" sz="5400" baseline="30000" dirty="0"/>
              <a:t>st</a:t>
            </a:r>
            <a:r>
              <a:rPr lang="en-US" sz="5400" dirty="0"/>
              <a:t> Century</a:t>
            </a:r>
            <a:br>
              <a:rPr lang="en-US" sz="4400" dirty="0"/>
            </a:br>
            <a:br>
              <a:rPr lang="en-US" sz="3200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257800" y="3638550"/>
            <a:ext cx="3886200" cy="1342493"/>
          </a:xfrm>
        </p:spPr>
        <p:txBody>
          <a:bodyPr/>
          <a:lstStyle/>
          <a:p>
            <a:r>
              <a:rPr lang="en-US" dirty="0"/>
              <a:t>Ed Blayney</a:t>
            </a:r>
          </a:p>
        </p:txBody>
      </p:sp>
    </p:spTree>
    <p:extLst>
      <p:ext uri="{BB962C8B-B14F-4D97-AF65-F5344CB8AC3E}">
        <p14:creationId xmlns:p14="http://schemas.microsoft.com/office/powerpoint/2010/main" val="3629566815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E8A4DE-53C7-43FF-932A-22E926DCE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826" y="483576"/>
            <a:ext cx="4176346" cy="417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4651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DA2FAA-5119-4E00-B330-7AC2C6DBDB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183365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600" u="sng" dirty="0"/>
              <a:t>AV.louisvilleky.gov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43F6331-05B7-41CB-8CA6-8ED754E5A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 Playbook</a:t>
            </a:r>
          </a:p>
        </p:txBody>
      </p:sp>
    </p:spTree>
    <p:extLst>
      <p:ext uri="{BB962C8B-B14F-4D97-AF65-F5344CB8AC3E}">
        <p14:creationId xmlns:p14="http://schemas.microsoft.com/office/powerpoint/2010/main" val="6429557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Autonomous Vehicle</a:t>
            </a:r>
            <a:br>
              <a:rPr lang="en-US" dirty="0"/>
            </a:br>
            <a:r>
              <a:rPr lang="en-US" dirty="0"/>
              <a:t>Playbook</a:t>
            </a:r>
          </a:p>
        </p:txBody>
      </p:sp>
    </p:spTree>
    <p:extLst>
      <p:ext uri="{BB962C8B-B14F-4D97-AF65-F5344CB8AC3E}">
        <p14:creationId xmlns:p14="http://schemas.microsoft.com/office/powerpoint/2010/main" val="27604365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5D6D9B-94D1-42C9-98D9-142B61D30B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4536956"/>
          </a:xfrm>
        </p:spPr>
        <p:txBody>
          <a:bodyPr/>
          <a:lstStyle/>
          <a:p>
            <a:r>
              <a:rPr lang="en-US" dirty="0"/>
              <a:t>Internal Buy-in</a:t>
            </a:r>
          </a:p>
          <a:p>
            <a:pPr lvl="1"/>
            <a:r>
              <a:rPr lang="en-US" dirty="0"/>
              <a:t>Answer the why now question</a:t>
            </a:r>
          </a:p>
          <a:p>
            <a:r>
              <a:rPr lang="en-US" dirty="0"/>
              <a:t>Expert help</a:t>
            </a:r>
          </a:p>
          <a:p>
            <a:pPr lvl="1"/>
            <a:r>
              <a:rPr lang="en-US" dirty="0"/>
              <a:t>Blind-spots and opportunities</a:t>
            </a:r>
          </a:p>
          <a:p>
            <a:r>
              <a:rPr lang="en-US" dirty="0"/>
              <a:t>Community Feedback</a:t>
            </a:r>
          </a:p>
          <a:p>
            <a:pPr lvl="1"/>
            <a:r>
              <a:rPr lang="en-US" dirty="0"/>
              <a:t>Education and relationships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609791-B769-4B61-8402-936E1771F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Had to get…</a:t>
            </a:r>
          </a:p>
        </p:txBody>
      </p:sp>
    </p:spTree>
    <p:extLst>
      <p:ext uri="{BB962C8B-B14F-4D97-AF65-F5344CB8AC3E}">
        <p14:creationId xmlns:p14="http://schemas.microsoft.com/office/powerpoint/2010/main" val="102334984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3362275"/>
          </a:xfrm>
        </p:spPr>
        <p:txBody>
          <a:bodyPr vert="horz" wrap="square" lIns="107549" tIns="67219" rIns="107549" bIns="67219" rtlCol="0" anchor="t">
            <a:spAutoFit/>
          </a:bodyPr>
          <a:lstStyle/>
          <a:p>
            <a:pPr>
              <a:buAutoNum type="arabicPeriod"/>
            </a:pPr>
            <a:r>
              <a:rPr lang="en-US" sz="3200" dirty="0">
                <a:solidFill>
                  <a:schemeClr val="tx2"/>
                </a:solidFill>
                <a:cs typeface="Segoe UI"/>
              </a:rPr>
              <a:t>Introduction</a:t>
            </a:r>
          </a:p>
          <a:p>
            <a:pPr marL="708660" lvl="1"/>
            <a:r>
              <a:rPr lang="en-US" sz="2400" dirty="0">
                <a:cs typeface="Segoe UI"/>
              </a:rPr>
              <a:t>Summary of the issues and the impetus for the playbook</a:t>
            </a:r>
          </a:p>
          <a:p>
            <a:pPr>
              <a:buAutoNum type="arabicPeriod"/>
            </a:pPr>
            <a:r>
              <a:rPr lang="en-US" sz="3200" dirty="0">
                <a:cs typeface="Segoe UI"/>
              </a:rPr>
              <a:t>Values</a:t>
            </a:r>
          </a:p>
          <a:p>
            <a:pPr marL="708025" lvl="1" indent="-479425"/>
            <a:r>
              <a:rPr lang="en-US" sz="2400" dirty="0">
                <a:cs typeface="Segoe UI"/>
              </a:rPr>
              <a:t>The CHASE Principles from Comp Plan</a:t>
            </a:r>
          </a:p>
          <a:p>
            <a:pPr>
              <a:buAutoNum type="arabicPeriod"/>
            </a:pPr>
            <a:r>
              <a:rPr lang="en-US" sz="3200" dirty="0">
                <a:cs typeface="Segoe UI"/>
              </a:rPr>
              <a:t>Plays</a:t>
            </a:r>
          </a:p>
          <a:p>
            <a:pPr marL="708660" lvl="1"/>
            <a:r>
              <a:rPr lang="en-US" sz="2400" dirty="0">
                <a:cs typeface="Segoe UI"/>
              </a:rPr>
              <a:t>Strategies to prepare Louisville for AV rollout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4743526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&amp; Industry</a:t>
            </a:r>
            <a:br>
              <a:rPr lang="en-US" dirty="0"/>
            </a:br>
            <a:r>
              <a:rPr lang="en-US" dirty="0"/>
              <a:t>Landscape</a:t>
            </a:r>
          </a:p>
        </p:txBody>
      </p:sp>
    </p:spTree>
    <p:extLst>
      <p:ext uri="{BB962C8B-B14F-4D97-AF65-F5344CB8AC3E}">
        <p14:creationId xmlns:p14="http://schemas.microsoft.com/office/powerpoint/2010/main" val="145624933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for AVs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934" y="891886"/>
            <a:ext cx="4522466" cy="3836764"/>
          </a:xfrm>
        </p:spPr>
        <p:txBody>
          <a:bodyPr vert="horz" wrap="square" lIns="107549" tIns="67219" rIns="107549" bIns="67219" rtlCol="0" anchor="t">
            <a:spAutoFit/>
          </a:bodyPr>
          <a:lstStyle/>
          <a:p>
            <a:r>
              <a:rPr lang="en-US" sz="4000" b="1" dirty="0">
                <a:solidFill>
                  <a:schemeClr val="accent1"/>
                </a:solidFill>
              </a:rPr>
              <a:t>Start Now:</a:t>
            </a:r>
          </a:p>
          <a:p>
            <a:pPr lvl="1"/>
            <a:r>
              <a:rPr lang="en-US" sz="3200" b="1" dirty="0"/>
              <a:t>Creating Plans &amp; Resolutions</a:t>
            </a:r>
          </a:p>
          <a:p>
            <a:r>
              <a:rPr lang="en-US" sz="4000" b="1" dirty="0">
                <a:solidFill>
                  <a:schemeClr val="accent1"/>
                </a:solidFill>
              </a:rPr>
              <a:t>Plan For:</a:t>
            </a:r>
          </a:p>
          <a:p>
            <a:pPr lvl="1"/>
            <a:r>
              <a:rPr lang="en-US" sz="3200" b="1" dirty="0"/>
              <a:t>Wide-scale adoption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48B2F8-E0A4-4AAC-965E-6A51B3C40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9622" y="412014"/>
            <a:ext cx="2676446" cy="2007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190FD-C730-4141-86D5-D2A27CD48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0913" y="2284476"/>
            <a:ext cx="3667125" cy="2095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E32AAE-6D38-4CE1-9542-2CA6AAC733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9504" y="374664"/>
            <a:ext cx="1828049" cy="18388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601C72-C243-4AD9-AE1C-BC2162D39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2394557"/>
            <a:ext cx="1777393" cy="177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6036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Planned AV rollouts by Automakers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05" y="1047750"/>
            <a:ext cx="792679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42461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5"/>
          <a:stretch/>
        </p:blipFill>
        <p:spPr bwMode="auto">
          <a:xfrm>
            <a:off x="689771" y="55892"/>
            <a:ext cx="7256596" cy="5087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01"/>
          <a:stretch/>
        </p:blipFill>
        <p:spPr bwMode="auto">
          <a:xfrm>
            <a:off x="7427282" y="2599696"/>
            <a:ext cx="1694457" cy="148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006150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INRIX– Top Cities for AV Deploy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99540" y="1581150"/>
            <a:ext cx="4724400" cy="2819400"/>
            <a:chOff x="1828800" y="815234"/>
            <a:chExt cx="5867400" cy="366151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815234"/>
              <a:ext cx="5718293" cy="3661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val 3"/>
            <p:cNvSpPr/>
            <p:nvPr/>
          </p:nvSpPr>
          <p:spPr bwMode="auto">
            <a:xfrm>
              <a:off x="1828800" y="2547949"/>
              <a:ext cx="5867400" cy="840158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3247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40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0" y="1301630"/>
            <a:ext cx="3886200" cy="904863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 dirty="0">
                <a:solidFill>
                  <a:schemeClr val="accent1"/>
                </a:solidFill>
              </a:rPr>
              <a:t>Louisville: 17</a:t>
            </a:r>
            <a:r>
              <a:rPr lang="en-US" sz="4400" baseline="30000" dirty="0">
                <a:solidFill>
                  <a:schemeClr val="accent1"/>
                </a:solidFill>
              </a:rPr>
              <a:t>th</a:t>
            </a:r>
            <a:r>
              <a:rPr lang="en-US" sz="4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50742"/>
            <a:ext cx="3733800" cy="2289858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</a:rPr>
              <a:t>Automakers have internal rankings like this and Louisville is going to be considered a desirable city for deployment</a:t>
            </a:r>
          </a:p>
        </p:txBody>
      </p:sp>
    </p:spTree>
    <p:extLst>
      <p:ext uri="{BB962C8B-B14F-4D97-AF65-F5344CB8AC3E}">
        <p14:creationId xmlns:p14="http://schemas.microsoft.com/office/powerpoint/2010/main" val="36911145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3731607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Mobility Innovation Team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Breaking down silos</a:t>
            </a:r>
          </a:p>
          <a:p>
            <a:r>
              <a:rPr lang="en-US" dirty="0">
                <a:solidFill>
                  <a:schemeClr val="tx2"/>
                </a:solidFill>
              </a:rPr>
              <a:t>AV Playbook</a:t>
            </a:r>
          </a:p>
          <a:p>
            <a:pPr lvl="1"/>
            <a:r>
              <a:rPr lang="en-US" dirty="0"/>
              <a:t>Why now? What is the purpose?</a:t>
            </a:r>
          </a:p>
          <a:p>
            <a:r>
              <a:rPr lang="en-US" dirty="0">
                <a:solidFill>
                  <a:schemeClr val="tx2"/>
                </a:solidFill>
              </a:rPr>
              <a:t>Next Steps</a:t>
            </a:r>
          </a:p>
          <a:p>
            <a:pPr lvl="1"/>
            <a:r>
              <a:rPr lang="en-US" dirty="0"/>
              <a:t>What we are doing now &amp; next year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9064634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3741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Momentum</a:t>
            </a:r>
            <a:r>
              <a:rPr lang="en-US" dirty="0"/>
              <a:t> in the industry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Infrastructure</a:t>
            </a:r>
            <a:r>
              <a:rPr lang="en-US" dirty="0"/>
              <a:t> needs a long-term view</a:t>
            </a:r>
          </a:p>
          <a:p>
            <a:pPr>
              <a:lnSpc>
                <a:spcPct val="150000"/>
              </a:lnSpc>
            </a:pPr>
            <a:r>
              <a:rPr lang="en-US" dirty="0"/>
              <a:t>Build </a:t>
            </a:r>
            <a:r>
              <a:rPr lang="en-US" dirty="0">
                <a:solidFill>
                  <a:schemeClr val="accent1"/>
                </a:solidFill>
              </a:rPr>
              <a:t>internal knowledge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Opportunity: </a:t>
            </a:r>
            <a:r>
              <a:rPr lang="en-US" dirty="0"/>
              <a:t>17</a:t>
            </a:r>
            <a:r>
              <a:rPr lang="en-US" baseline="30000" dirty="0"/>
              <a:t>th</a:t>
            </a:r>
            <a:r>
              <a:rPr lang="en-US" dirty="0"/>
              <a:t> ranked city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</p:spTree>
    <p:extLst>
      <p:ext uri="{BB962C8B-B14F-4D97-AF65-F5344CB8AC3E}">
        <p14:creationId xmlns:p14="http://schemas.microsoft.com/office/powerpoint/2010/main" val="75700757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Values</a:t>
            </a:r>
          </a:p>
        </p:txBody>
      </p:sp>
    </p:spTree>
    <p:extLst>
      <p:ext uri="{BB962C8B-B14F-4D97-AF65-F5344CB8AC3E}">
        <p14:creationId xmlns:p14="http://schemas.microsoft.com/office/powerpoint/2010/main" val="10459838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4AA5A-E223-4BE7-8B6A-7C3E13173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CHASE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C3277-15D3-43E7-9C2B-4982AE277E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34" y="891886"/>
            <a:ext cx="4033911" cy="2957036"/>
          </a:xfrm>
        </p:spPr>
        <p:txBody>
          <a:bodyPr vert="horz" wrap="square" lIns="107549" tIns="67219" rIns="107549" bIns="67219" rtlCol="0" anchor="t">
            <a:spAutoFit/>
          </a:bodyPr>
          <a:lstStyle/>
          <a:p>
            <a:pPr marL="0" indent="0">
              <a:buNone/>
            </a:pPr>
            <a:r>
              <a:rPr lang="en-US" sz="2400" dirty="0">
                <a:cs typeface="Segoe UI"/>
              </a:rPr>
              <a:t>Connected</a:t>
            </a:r>
            <a:endParaRPr lang="en-US" sz="2400">
              <a:cs typeface="Segoe UI"/>
            </a:endParaRPr>
          </a:p>
          <a:p>
            <a:pPr marL="0" indent="0">
              <a:buNone/>
            </a:pPr>
            <a:r>
              <a:rPr lang="en-US" sz="2400" dirty="0">
                <a:cs typeface="Segoe UI"/>
              </a:rPr>
              <a:t>Healthy</a:t>
            </a:r>
            <a:endParaRPr lang="en-US" sz="2400">
              <a:cs typeface="Segoe UI"/>
            </a:endParaRPr>
          </a:p>
          <a:p>
            <a:pPr marL="0" indent="0">
              <a:buNone/>
            </a:pPr>
            <a:r>
              <a:rPr lang="en-US" sz="2400" dirty="0">
                <a:cs typeface="Segoe UI"/>
              </a:rPr>
              <a:t>Authentic</a:t>
            </a:r>
            <a:endParaRPr lang="en-US" sz="2400">
              <a:cs typeface="Segoe UI"/>
            </a:endParaRPr>
          </a:p>
          <a:p>
            <a:pPr marL="0" indent="0">
              <a:buNone/>
            </a:pPr>
            <a:r>
              <a:rPr lang="en-US" sz="2400" dirty="0">
                <a:cs typeface="Segoe UI"/>
              </a:rPr>
              <a:t>Sustainable</a:t>
            </a:r>
            <a:endParaRPr lang="en-US" sz="2400">
              <a:cs typeface="Segoe UI"/>
            </a:endParaRPr>
          </a:p>
          <a:p>
            <a:pPr marL="0" indent="0">
              <a:buNone/>
            </a:pPr>
            <a:r>
              <a:rPr lang="en-US" sz="2400" dirty="0">
                <a:cs typeface="Segoe UI"/>
              </a:rPr>
              <a:t>Equitable</a:t>
            </a:r>
            <a:endParaRPr lang="en-US" sz="2400" dirty="0">
              <a:solidFill>
                <a:schemeClr val="tx1"/>
              </a:solidFill>
              <a:cs typeface="Segoe UI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152CA-6FE7-4CBF-9ACF-E1FEDD2DFF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19400" y="891886"/>
            <a:ext cx="6122681" cy="3475127"/>
          </a:xfrm>
        </p:spPr>
        <p:txBody>
          <a:bodyPr vert="horz" wrap="square" lIns="107549" tIns="67219" rIns="107549" bIns="67219" rtlCol="0" anchor="t">
            <a:spAutoFit/>
          </a:bodyPr>
          <a:lstStyle/>
          <a:p>
            <a:pPr marL="210820" indent="-210820">
              <a:buFont typeface="Arial"/>
              <a:buChar char="•"/>
            </a:pPr>
            <a:r>
              <a:rPr lang="en-US" sz="3600" dirty="0">
                <a:cs typeface="Segoe UI"/>
              </a:rPr>
              <a:t>Rooted in extensive community engagement</a:t>
            </a:r>
            <a:endParaRPr lang="en-US" sz="3600" dirty="0"/>
          </a:p>
          <a:p>
            <a:pPr marL="389890" lvl="1" indent="-170815"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  <a:cs typeface="Segoe UI"/>
              </a:rPr>
              <a:t>Vision Louisville</a:t>
            </a:r>
          </a:p>
          <a:p>
            <a:pPr marL="513715" lvl="2" indent="-123190">
              <a:buFont typeface="Arial"/>
              <a:buChar char="•"/>
            </a:pPr>
            <a:r>
              <a:rPr lang="en-US" sz="2400" dirty="0">
                <a:cs typeface="Segoe UI"/>
              </a:rPr>
              <a:t>Over 80,000 ideas were collected in less than two months</a:t>
            </a:r>
          </a:p>
          <a:p>
            <a:pPr marL="389890" lvl="1" indent="-170815">
              <a:buFont typeface="Arial"/>
              <a:buChar char="•"/>
            </a:pPr>
            <a:r>
              <a:rPr lang="en-US" sz="2400" dirty="0">
                <a:solidFill>
                  <a:schemeClr val="accent1"/>
                </a:solidFill>
                <a:cs typeface="Segoe UI"/>
              </a:rPr>
              <a:t>The foundational guideposts for the 2040 Comprehensive Plan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6554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Plays</a:t>
            </a:r>
          </a:p>
        </p:txBody>
      </p:sp>
    </p:spTree>
    <p:extLst>
      <p:ext uri="{BB962C8B-B14F-4D97-AF65-F5344CB8AC3E}">
        <p14:creationId xmlns:p14="http://schemas.microsoft.com/office/powerpoint/2010/main" val="2425284129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3643762"/>
          </a:xfrm>
        </p:spPr>
        <p:txBody>
          <a:bodyPr vert="horz" wrap="square" lIns="107549" tIns="67219" rIns="107549" bIns="67219" numCol="2" rtlCol="0" anchor="t">
            <a:spAutoFit/>
          </a:bodyPr>
          <a:lstStyle/>
          <a:p>
            <a:pPr>
              <a:buFont typeface="+mj-lt"/>
              <a:buAutoNum type="arabicPeriod"/>
            </a:pPr>
            <a:r>
              <a:rPr lang="en-US" sz="2400" dirty="0"/>
              <a:t>Infrastructure/Strategy</a:t>
            </a:r>
          </a:p>
          <a:p>
            <a:pPr marL="708660" lvl="1"/>
            <a:r>
              <a:rPr lang="en-US" sz="1800" dirty="0"/>
              <a:t>Incorporate AVs into our strategic outlook</a:t>
            </a:r>
            <a:endParaRPr lang="en-US" sz="1800" dirty="0">
              <a:cs typeface="Segoe UI"/>
            </a:endParaRPr>
          </a:p>
          <a:p>
            <a:pPr>
              <a:buFont typeface="+mj-lt"/>
              <a:buAutoNum type="arabicPeriod"/>
            </a:pPr>
            <a:r>
              <a:rPr lang="en-US" sz="2400" dirty="0"/>
              <a:t>Partnerships</a:t>
            </a:r>
          </a:p>
          <a:p>
            <a:pPr marL="708660" lvl="1"/>
            <a:r>
              <a:rPr lang="en-US" sz="1800" dirty="0"/>
              <a:t>Be included in key conversations &amp; partnerships</a:t>
            </a:r>
            <a:endParaRPr lang="en-US" sz="1800" dirty="0">
              <a:cs typeface="Segoe UI"/>
            </a:endParaRPr>
          </a:p>
          <a:p>
            <a:pPr>
              <a:buFont typeface="+mj-lt"/>
              <a:buAutoNum type="arabicPeriod"/>
            </a:pPr>
            <a:r>
              <a:rPr lang="en-US" sz="2400" dirty="0"/>
              <a:t>Parking</a:t>
            </a:r>
          </a:p>
          <a:p>
            <a:pPr marL="708660" lvl="1"/>
            <a:r>
              <a:rPr lang="en-US" sz="1800" dirty="0"/>
              <a:t>Prepare for future with less parking demand</a:t>
            </a:r>
            <a:endParaRPr lang="en-US" sz="1800" dirty="0">
              <a:cs typeface="Segoe UI"/>
            </a:endParaRPr>
          </a:p>
          <a:p>
            <a:pPr>
              <a:buFont typeface="+mj-lt"/>
              <a:buAutoNum type="arabicPeriod"/>
            </a:pPr>
            <a:r>
              <a:rPr lang="en-US" sz="2400" dirty="0"/>
              <a:t>Transit</a:t>
            </a:r>
          </a:p>
          <a:p>
            <a:pPr marL="708660" lvl="1"/>
            <a:r>
              <a:rPr lang="en-US" sz="1800" dirty="0"/>
              <a:t>Leverage AV technology to maximize transit</a:t>
            </a:r>
            <a:r>
              <a:rPr lang="en-US" sz="1800" dirty="0">
                <a:cs typeface="Segoe UI"/>
              </a:rPr>
              <a:t> functionality</a:t>
            </a:r>
          </a:p>
          <a:p>
            <a:pPr>
              <a:buFont typeface="+mj-lt"/>
              <a:buAutoNum type="arabicPeriod"/>
            </a:pPr>
            <a:r>
              <a:rPr lang="en-US" sz="2400" dirty="0"/>
              <a:t>Intelligent Transportation System</a:t>
            </a:r>
          </a:p>
          <a:p>
            <a:pPr marL="708660" lvl="1"/>
            <a:r>
              <a:rPr lang="en-US" sz="1800" dirty="0"/>
              <a:t>Build out and maintain our data &amp; tech infrastructure</a:t>
            </a:r>
            <a:endParaRPr lang="en-US" sz="1800" dirty="0">
              <a:cs typeface="Segoe U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 Playbook - Plays</a:t>
            </a:r>
          </a:p>
        </p:txBody>
      </p:sp>
    </p:spTree>
    <p:extLst>
      <p:ext uri="{BB962C8B-B14F-4D97-AF65-F5344CB8AC3E}">
        <p14:creationId xmlns:p14="http://schemas.microsoft.com/office/powerpoint/2010/main" val="211902507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3957310"/>
          </a:xfrm>
        </p:spPr>
        <p:txBody>
          <a:bodyPr vert="horz" wrap="square" lIns="107549" tIns="67219" rIns="107549" bIns="67219" rtlCol="0" anchor="t">
            <a:spAutoFit/>
          </a:bodyPr>
          <a:lstStyle/>
          <a:p>
            <a:pPr marL="0">
              <a:spcAft>
                <a:spcPts val="1600"/>
              </a:spcAft>
              <a:buNone/>
            </a:pPr>
            <a:r>
              <a:rPr lang="en-US" sz="2800" i="1" dirty="0">
                <a:cs typeface="Segoe UI"/>
              </a:rPr>
              <a:t>Ensure that major infrastructure decisions focus on moving people and consider the effects of A</a:t>
            </a:r>
            <a:r>
              <a:rPr lang="en-US" sz="2800" dirty="0">
                <a:cs typeface="Segoe UI"/>
              </a:rPr>
              <a:t>V</a:t>
            </a:r>
            <a:endParaRPr lang="en-US" sz="4000" dirty="0">
              <a:solidFill>
                <a:schemeClr val="tx1"/>
              </a:solidFill>
              <a:cs typeface="Segoe UI"/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</a:rPr>
              <a:t>Action Steps:</a:t>
            </a:r>
            <a:endParaRPr lang="en-US" sz="2400" b="1" dirty="0">
              <a:solidFill>
                <a:schemeClr val="tx2"/>
              </a:solidFill>
              <a:cs typeface="Segoe UI"/>
            </a:endParaRPr>
          </a:p>
          <a:p>
            <a:r>
              <a:rPr lang="en-US" sz="2400" dirty="0"/>
              <a:t>Find laws &amp; </a:t>
            </a:r>
            <a:r>
              <a:rPr lang="en-US" sz="2400" dirty="0" err="1"/>
              <a:t>regs</a:t>
            </a:r>
            <a:r>
              <a:rPr lang="en-US" sz="2400" dirty="0"/>
              <a:t> that might need to be changed</a:t>
            </a:r>
            <a:endParaRPr lang="en-US" sz="2400" dirty="0">
              <a:cs typeface="Segoe UI"/>
            </a:endParaRPr>
          </a:p>
          <a:p>
            <a:r>
              <a:rPr lang="en-US" sz="2400" dirty="0"/>
              <a:t>Update Complete Streets to reflect AV</a:t>
            </a:r>
            <a:endParaRPr lang="en-US" sz="2400" dirty="0">
              <a:cs typeface="Segoe UI"/>
            </a:endParaRPr>
          </a:p>
          <a:p>
            <a:r>
              <a:rPr lang="en-US" sz="2400" dirty="0"/>
              <a:t>Create framework to evaluate potential of AV impact </a:t>
            </a:r>
          </a:p>
          <a:p>
            <a:r>
              <a:rPr lang="en-US" sz="2400" dirty="0"/>
              <a:t>Assess EV infrastructure and create plan</a:t>
            </a:r>
            <a:endParaRPr lang="en-US" sz="2400" dirty="0">
              <a:cs typeface="Segoe U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Play 1: Infrastructure and Planning</a:t>
            </a:r>
          </a:p>
        </p:txBody>
      </p:sp>
    </p:spTree>
    <p:extLst>
      <p:ext uri="{BB962C8B-B14F-4D97-AF65-F5344CB8AC3E}">
        <p14:creationId xmlns:p14="http://schemas.microsoft.com/office/powerpoint/2010/main" val="383041989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3382794"/>
          </a:xfrm>
        </p:spPr>
        <p:txBody>
          <a:bodyPr vert="horz" wrap="square" lIns="107549" tIns="67219" rIns="107549" bIns="67219" rtlCol="0" anchor="t">
            <a:spAutoFit/>
          </a:bodyPr>
          <a:lstStyle/>
          <a:p>
            <a:pPr marL="0">
              <a:buNone/>
            </a:pPr>
            <a:r>
              <a:rPr lang="en-US" sz="2800" i="1" dirty="0">
                <a:cs typeface="Segoe UI"/>
              </a:rPr>
              <a:t>Forge public and private partnerships to prepare for new regulatory and technological challenges…</a:t>
            </a:r>
            <a:endParaRPr lang="en-US" sz="2400" b="1" dirty="0"/>
          </a:p>
          <a:p>
            <a:pPr marL="0" indent="0">
              <a:spcAft>
                <a:spcPts val="600"/>
              </a:spcAft>
              <a:buNone/>
            </a:pPr>
            <a:endParaRPr lang="en-US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</a:rPr>
              <a:t>Action Steps:</a:t>
            </a:r>
            <a:endParaRPr lang="en-US" sz="2400" b="1" dirty="0">
              <a:solidFill>
                <a:schemeClr val="tx2"/>
              </a:solidFill>
              <a:cs typeface="Segoe UI"/>
            </a:endParaRPr>
          </a:p>
          <a:p>
            <a:r>
              <a:rPr lang="en-US" sz="2400" dirty="0"/>
              <a:t>Work with State to clarify AV </a:t>
            </a:r>
            <a:r>
              <a:rPr lang="en-US" sz="2400" dirty="0" err="1"/>
              <a:t>regs</a:t>
            </a:r>
            <a:r>
              <a:rPr lang="en-US" sz="2400" dirty="0"/>
              <a:t>/laws</a:t>
            </a:r>
            <a:endParaRPr lang="en-US" sz="2400" dirty="0">
              <a:cs typeface="Segoe UI"/>
            </a:endParaRPr>
          </a:p>
          <a:p>
            <a:r>
              <a:rPr lang="en-US" sz="2400" dirty="0"/>
              <a:t>Create update process for this plan</a:t>
            </a:r>
            <a:endParaRPr lang="en-US" sz="2400" dirty="0">
              <a:cs typeface="Segoe UI"/>
            </a:endParaRPr>
          </a:p>
          <a:p>
            <a:r>
              <a:rPr lang="en-US" sz="2400" dirty="0"/>
              <a:t>Develop framework for AV pilot projects</a:t>
            </a:r>
            <a:endParaRPr lang="en-US" sz="2400" dirty="0">
              <a:cs typeface="Segoe U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Play 2: Partnerships</a:t>
            </a:r>
          </a:p>
        </p:txBody>
      </p:sp>
    </p:spTree>
    <p:extLst>
      <p:ext uri="{BB962C8B-B14F-4D97-AF65-F5344CB8AC3E}">
        <p14:creationId xmlns:p14="http://schemas.microsoft.com/office/powerpoint/2010/main" val="1524725346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2746722"/>
          </a:xfrm>
        </p:spPr>
        <p:txBody>
          <a:bodyPr vert="horz" wrap="square" lIns="107549" tIns="67219" rIns="107549" bIns="67219" rtlCol="0" anchor="t">
            <a:spAutoFit/>
          </a:bodyPr>
          <a:lstStyle/>
          <a:p>
            <a:pPr marL="0">
              <a:buNone/>
            </a:pPr>
            <a:r>
              <a:rPr lang="en-US" sz="2800" i="1" dirty="0"/>
              <a:t>Prepare for fundamental shifts in parking demand</a:t>
            </a:r>
            <a:br>
              <a:rPr lang="en-US" sz="4000" dirty="0">
                <a:solidFill>
                  <a:schemeClr val="tx1"/>
                </a:solidFill>
                <a:latin typeface="MS PGothic"/>
              </a:rPr>
            </a:br>
            <a:endParaRPr lang="en-US" sz="2400" b="1" dirty="0">
              <a:cs typeface="Segoe UI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</a:rPr>
              <a:t>Action Steps:</a:t>
            </a:r>
            <a:endParaRPr lang="en-US" sz="2400" b="1" dirty="0">
              <a:solidFill>
                <a:schemeClr val="tx2"/>
              </a:solidFill>
              <a:cs typeface="Segoe UI"/>
            </a:endParaRPr>
          </a:p>
          <a:p>
            <a:r>
              <a:rPr lang="en-US" sz="2400" dirty="0"/>
              <a:t>Prepare for a reduction based on different levels of adoption</a:t>
            </a:r>
            <a:endParaRPr lang="en-US" sz="2400" dirty="0">
              <a:cs typeface="Segoe UI"/>
            </a:endParaRPr>
          </a:p>
          <a:p>
            <a:r>
              <a:rPr lang="en-US" sz="2400" dirty="0"/>
              <a:t>Only build reusable parking facilities</a:t>
            </a:r>
            <a:endParaRPr lang="en-US" sz="2400" dirty="0">
              <a:cs typeface="Segoe U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Play 3: Parking</a:t>
            </a:r>
          </a:p>
        </p:txBody>
      </p:sp>
    </p:spTree>
    <p:extLst>
      <p:ext uri="{BB962C8B-B14F-4D97-AF65-F5344CB8AC3E}">
        <p14:creationId xmlns:p14="http://schemas.microsoft.com/office/powerpoint/2010/main" val="152472534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2823666"/>
          </a:xfrm>
        </p:spPr>
        <p:txBody>
          <a:bodyPr vert="horz" wrap="square" lIns="107549" tIns="67219" rIns="107549" bIns="67219" rtlCol="0" anchor="t">
            <a:spAutoFit/>
          </a:bodyPr>
          <a:lstStyle/>
          <a:p>
            <a:pPr marL="0">
              <a:buNone/>
            </a:pPr>
            <a:r>
              <a:rPr lang="en-US" sz="2800" i="1" dirty="0"/>
              <a:t>Ensure AV technology strengthens mass transit</a:t>
            </a:r>
            <a:endParaRPr lang="en-US" sz="2400" i="1" dirty="0"/>
          </a:p>
          <a:p>
            <a:pPr marL="0" indent="0">
              <a:spcAft>
                <a:spcPts val="600"/>
              </a:spcAft>
              <a:buNone/>
            </a:pPr>
            <a:endParaRPr lang="en-US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</a:rPr>
              <a:t>Action Steps:</a:t>
            </a:r>
            <a:endParaRPr lang="en-US" sz="2400" b="1" dirty="0">
              <a:solidFill>
                <a:schemeClr val="tx2"/>
              </a:solidFill>
              <a:cs typeface="Segoe UI"/>
            </a:endParaRPr>
          </a:p>
          <a:p>
            <a:r>
              <a:rPr lang="en-US" sz="2400" dirty="0"/>
              <a:t>Explore what AV &amp; Transit integration looks like</a:t>
            </a:r>
            <a:endParaRPr lang="en-US" sz="2400" dirty="0">
              <a:cs typeface="Segoe UI"/>
            </a:endParaRPr>
          </a:p>
          <a:p>
            <a:r>
              <a:rPr lang="en-US" sz="2400" dirty="0"/>
              <a:t>Incorporate potential impacts of AV into long-range planning</a:t>
            </a:r>
            <a:endParaRPr lang="en-US" sz="2400" dirty="0">
              <a:cs typeface="Segoe U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Play 4: Transit</a:t>
            </a:r>
          </a:p>
        </p:txBody>
      </p:sp>
    </p:spTree>
    <p:extLst>
      <p:ext uri="{BB962C8B-B14F-4D97-AF65-F5344CB8AC3E}">
        <p14:creationId xmlns:p14="http://schemas.microsoft.com/office/powerpoint/2010/main" val="152472534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3305849"/>
          </a:xfrm>
        </p:spPr>
        <p:txBody>
          <a:bodyPr vert="horz" wrap="square" lIns="107549" tIns="67219" rIns="107549" bIns="67219" rtlCol="0" anchor="t">
            <a:spAutoFit/>
          </a:bodyPr>
          <a:lstStyle/>
          <a:p>
            <a:pPr marL="0">
              <a:buNone/>
            </a:pPr>
            <a:r>
              <a:rPr lang="en-US" sz="2800" i="1" dirty="0">
                <a:cs typeface="Segoe UI"/>
              </a:rPr>
              <a:t>Build data infrastructure to encourage innovation and promote accountability</a:t>
            </a:r>
            <a:endParaRPr lang="en-US" sz="2800" i="1" dirty="0">
              <a:solidFill>
                <a:schemeClr val="tx1"/>
              </a:solidFill>
              <a:cs typeface="Segoe UI"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2400" b="1" dirty="0">
              <a:cs typeface="Segoe UI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2400" b="1" dirty="0">
                <a:solidFill>
                  <a:schemeClr val="tx2"/>
                </a:solidFill>
              </a:rPr>
              <a:t>Action Steps:</a:t>
            </a:r>
            <a:endParaRPr lang="en-US" sz="2400" b="1" dirty="0">
              <a:solidFill>
                <a:schemeClr val="tx2"/>
              </a:solidFill>
              <a:cs typeface="Segoe UI"/>
            </a:endParaRPr>
          </a:p>
          <a:p>
            <a:r>
              <a:rPr lang="en-US" sz="2400" dirty="0"/>
              <a:t>Fund ITS upgrades </a:t>
            </a:r>
            <a:endParaRPr lang="en-US" sz="2400" dirty="0">
              <a:cs typeface="Segoe UI"/>
            </a:endParaRPr>
          </a:p>
          <a:p>
            <a:r>
              <a:rPr lang="en-US" sz="2400" dirty="0"/>
              <a:t>Create data platform</a:t>
            </a:r>
            <a:endParaRPr lang="en-US" sz="2400" dirty="0">
              <a:cs typeface="Segoe UI"/>
            </a:endParaRPr>
          </a:p>
          <a:p>
            <a:r>
              <a:rPr lang="en-US" sz="2400" dirty="0"/>
              <a:t>Share data when legally feasible</a:t>
            </a:r>
            <a:endParaRPr lang="en-US" sz="2400" dirty="0">
              <a:cs typeface="Segoe U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Play 5: ITS &amp; Data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70256959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Innovation Team</a:t>
            </a:r>
          </a:p>
        </p:txBody>
      </p:sp>
    </p:spTree>
    <p:extLst>
      <p:ext uri="{BB962C8B-B14F-4D97-AF65-F5344CB8AC3E}">
        <p14:creationId xmlns:p14="http://schemas.microsoft.com/office/powerpoint/2010/main" val="90316818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</a:t>
            </a:r>
          </a:p>
        </p:txBody>
      </p:sp>
    </p:spTree>
    <p:extLst>
      <p:ext uri="{BB962C8B-B14F-4D97-AF65-F5344CB8AC3E}">
        <p14:creationId xmlns:p14="http://schemas.microsoft.com/office/powerpoint/2010/main" val="1257022920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Steps: Current Activities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4" y="891886"/>
            <a:ext cx="4217666" cy="3823940"/>
          </a:xfrm>
        </p:spPr>
        <p:txBody>
          <a:bodyPr vert="horz" wrap="square" lIns="107549" tIns="67219" rIns="107549" bIns="67219" rtlCol="0" anchor="t">
            <a:spAutoFit/>
          </a:bodyPr>
          <a:lstStyle/>
          <a:p>
            <a:pPr marL="210820" indent="-210820"/>
            <a:r>
              <a:rPr lang="en-US" dirty="0"/>
              <a:t>Create framework to assess impacts of AV on large infrastructure projects</a:t>
            </a:r>
            <a:endParaRPr lang="en-US"/>
          </a:p>
          <a:p>
            <a:pPr marL="210820" indent="-210820"/>
            <a:r>
              <a:rPr lang="en-US" dirty="0"/>
              <a:t>Develop Electric Vehicle Infrastructure master plan</a:t>
            </a:r>
            <a:endParaRPr lang="en-US" dirty="0">
              <a:cs typeface="Segoe UI"/>
            </a:endParaRPr>
          </a:p>
          <a:p>
            <a:pPr marL="210820" indent="-210820"/>
            <a:r>
              <a:rPr lang="en-US" dirty="0"/>
              <a:t>Cultivate industry and regulatory partnerships</a:t>
            </a:r>
            <a:endParaRPr lang="en-US" dirty="0">
              <a:cs typeface="Segoe U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908170" y="891886"/>
            <a:ext cx="4033911" cy="3180174"/>
          </a:xfrm>
        </p:spPr>
        <p:txBody>
          <a:bodyPr vert="horz" wrap="square" lIns="107549" tIns="67219" rIns="107549" bIns="67219" rtlCol="0" anchor="t">
            <a:spAutoFit/>
          </a:bodyPr>
          <a:lstStyle/>
          <a:p>
            <a:pPr marL="210820" indent="-210820"/>
            <a:r>
              <a:rPr lang="en-US" dirty="0"/>
              <a:t>Design all new PARC facilities to be adaptively reused</a:t>
            </a:r>
          </a:p>
          <a:p>
            <a:pPr marL="210820" indent="-210820"/>
            <a:r>
              <a:rPr lang="en-US" dirty="0"/>
              <a:t>Build data-platform for Intelligent Transportation System and AV testing</a:t>
            </a:r>
            <a:endParaRPr lang="en-US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11842073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Steps: 12 to 18 Months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4" y="891886"/>
            <a:ext cx="4033911" cy="4224050"/>
          </a:xfrm>
        </p:spPr>
        <p:txBody>
          <a:bodyPr vert="horz" wrap="square" lIns="107549" tIns="67219" rIns="107549" bIns="67219" rtlCol="0" anchor="t">
            <a:spAutoFit/>
          </a:bodyPr>
          <a:lstStyle/>
          <a:p>
            <a:pPr marL="210820" indent="-210820"/>
            <a:r>
              <a:rPr lang="en-US" dirty="0"/>
              <a:t>Designate specific areas in Louisville as potential AV testing sites and plan for AV fleet storage</a:t>
            </a:r>
          </a:p>
          <a:p>
            <a:pPr marL="210820" indent="-210820"/>
            <a:r>
              <a:rPr lang="en-US" dirty="0"/>
              <a:t>Develop RFI as part of TARC Long Range Planning efforts for AV and TNC integration</a:t>
            </a:r>
            <a:endParaRPr lang="en-US" dirty="0">
              <a:cs typeface="Segoe UI"/>
            </a:endParaRPr>
          </a:p>
          <a:p>
            <a:pPr marL="210820" indent="-210820"/>
            <a:endParaRPr lang="en-US" dirty="0">
              <a:cs typeface="Segoe U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724400" y="891886"/>
            <a:ext cx="4217681" cy="3180174"/>
          </a:xfrm>
        </p:spPr>
        <p:txBody>
          <a:bodyPr vert="horz" wrap="square" lIns="107549" tIns="67219" rIns="107549" bIns="67219" rtlCol="0" anchor="t">
            <a:spAutoFit/>
          </a:bodyPr>
          <a:lstStyle/>
          <a:p>
            <a:pPr marL="210820" indent="-210820"/>
            <a:r>
              <a:rPr lang="en-US" dirty="0"/>
              <a:t>Work with State and local partners to develop a legal framework for AV testing in KY</a:t>
            </a:r>
            <a:endParaRPr lang="en-US"/>
          </a:p>
          <a:p>
            <a:pPr marL="210820" indent="-210820"/>
            <a:r>
              <a:rPr lang="en-US" dirty="0"/>
              <a:t>Make investments in ITS  to prepare system for increased demands</a:t>
            </a:r>
            <a:endParaRPr lang="en-US" dirty="0"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025017745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73007559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7054DA-C055-4E64-B389-B432559EBC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4162494"/>
          </a:xfrm>
        </p:spPr>
        <p:txBody>
          <a:bodyPr/>
          <a:lstStyle/>
          <a:p>
            <a:r>
              <a:rPr lang="en-US" dirty="0"/>
              <a:t>Collaboration</a:t>
            </a:r>
          </a:p>
          <a:p>
            <a:pPr lvl="1"/>
            <a:r>
              <a:rPr lang="en-US" dirty="0"/>
              <a:t>Corporations and community orgs are key</a:t>
            </a:r>
          </a:p>
          <a:p>
            <a:r>
              <a:rPr lang="en-US" dirty="0"/>
              <a:t>“One bite at a time”</a:t>
            </a:r>
          </a:p>
          <a:p>
            <a:pPr lvl="1"/>
            <a:r>
              <a:rPr lang="en-US" dirty="0"/>
              <a:t>AVs will impact a lot; focus on one area at a time</a:t>
            </a:r>
          </a:p>
          <a:p>
            <a:r>
              <a:rPr lang="en-US" dirty="0"/>
              <a:t>Get started now</a:t>
            </a:r>
          </a:p>
          <a:p>
            <a:pPr lvl="1"/>
            <a:r>
              <a:rPr lang="en-US" dirty="0"/>
              <a:t>AVs can provide political cover for lots of technology innovation initiatives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96DEF43-3165-47BB-973F-5D4E63708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</p:spTree>
    <p:extLst>
      <p:ext uri="{BB962C8B-B14F-4D97-AF65-F5344CB8AC3E}">
        <p14:creationId xmlns:p14="http://schemas.microsoft.com/office/powerpoint/2010/main" val="2461412404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3921403"/>
          </a:xfrm>
          <a:noFill/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u="sng" dirty="0"/>
              <a:t>Autonomous Vehicle Playbook</a:t>
            </a:r>
          </a:p>
          <a:p>
            <a:pPr marL="252068" lvl="1" indent="0">
              <a:buNone/>
            </a:pPr>
            <a:r>
              <a:rPr lang="en-US" dirty="0">
                <a:solidFill>
                  <a:schemeClr val="tx2"/>
                </a:solidFill>
                <a:hlinkClick r:id="rId2" action="ppaction://hlinkfile"/>
              </a:rPr>
              <a:t>AV.LouisvilleKY.gov</a:t>
            </a:r>
            <a:endParaRPr lang="en-US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u="sng" dirty="0">
                <a:solidFill>
                  <a:schemeClr val="tx1"/>
                </a:solidFill>
              </a:rPr>
              <a:t>Contact Information</a:t>
            </a:r>
          </a:p>
          <a:p>
            <a:pPr marL="420114" lvl="2" indent="0">
              <a:buNone/>
            </a:pPr>
            <a:r>
              <a:rPr lang="en-US" dirty="0">
                <a:solidFill>
                  <a:schemeClr val="tx1"/>
                </a:solidFill>
              </a:rPr>
              <a:t>Ed Blayney</a:t>
            </a:r>
          </a:p>
          <a:p>
            <a:pPr marL="420114" lvl="2" indent="0">
              <a:buNone/>
            </a:pPr>
            <a:r>
              <a:rPr lang="en-US" dirty="0">
                <a:solidFill>
                  <a:schemeClr val="tx1"/>
                </a:solidFill>
              </a:rPr>
              <a:t>Louisville Metro Government</a:t>
            </a:r>
          </a:p>
          <a:p>
            <a:pPr marL="420114" lvl="2" indent="0">
              <a:buNone/>
            </a:pPr>
            <a:r>
              <a:rPr lang="en-US" dirty="0">
                <a:solidFill>
                  <a:schemeClr val="tx1"/>
                </a:solidFill>
              </a:rPr>
              <a:t>Ed.Blayney@LouisvilleKY.gov</a:t>
            </a:r>
          </a:p>
          <a:p>
            <a:pPr marL="420114" lvl="2" indent="0">
              <a:buNone/>
            </a:pPr>
            <a:r>
              <a:rPr lang="en-US" dirty="0">
                <a:solidFill>
                  <a:schemeClr val="tx1"/>
                </a:solidFill>
              </a:rPr>
              <a:t>@</a:t>
            </a:r>
            <a:r>
              <a:rPr lang="en-US" dirty="0" err="1">
                <a:solidFill>
                  <a:schemeClr val="tx1"/>
                </a:solidFill>
              </a:rPr>
              <a:t>edblayney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96719"/>
            <a:ext cx="2279703" cy="22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87332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212B83-FE61-4F15-8CBE-BDA72AC30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3859847"/>
          </a:xfrm>
        </p:spPr>
        <p:txBody>
          <a:bodyPr/>
          <a:lstStyle/>
          <a:p>
            <a:r>
              <a:rPr lang="en-US" sz="3200" dirty="0"/>
              <a:t>April 2017</a:t>
            </a:r>
          </a:p>
          <a:p>
            <a:pPr lvl="1"/>
            <a:r>
              <a:rPr lang="en-US" sz="2400" dirty="0"/>
              <a:t>Princeton Researcher presents to Leadership</a:t>
            </a:r>
          </a:p>
          <a:p>
            <a:pPr lvl="1"/>
            <a:r>
              <a:rPr lang="en-US" sz="2400" dirty="0"/>
              <a:t>Momentum stalls</a:t>
            </a:r>
          </a:p>
          <a:p>
            <a:r>
              <a:rPr lang="en-US" sz="3200" dirty="0"/>
              <a:t>October 2017</a:t>
            </a:r>
          </a:p>
          <a:p>
            <a:pPr lvl="1"/>
            <a:r>
              <a:rPr lang="en-US" sz="2400" dirty="0"/>
              <a:t>Bloomberg Map (</a:t>
            </a:r>
            <a:r>
              <a:rPr lang="en-US" sz="2400" u="sng" dirty="0">
                <a:solidFill>
                  <a:schemeClr val="accent1"/>
                </a:solidFill>
              </a:rPr>
              <a:t>avsincities.Bloomberg.org</a:t>
            </a:r>
            <a:r>
              <a:rPr lang="en-US" sz="2400" dirty="0"/>
              <a:t>)</a:t>
            </a:r>
          </a:p>
          <a:p>
            <a:r>
              <a:rPr lang="en-US" sz="3200" dirty="0"/>
              <a:t>December 2017</a:t>
            </a:r>
          </a:p>
          <a:p>
            <a:pPr lvl="1"/>
            <a:r>
              <a:rPr lang="en-US" sz="2400" dirty="0"/>
              <a:t>Mobility Innovation Team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9C22B5-B4F6-403E-BBA5-55385D49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18571001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212B83-FE61-4F15-8CBE-BDA72AC305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March 2018</a:t>
            </a:r>
          </a:p>
          <a:p>
            <a:pPr lvl="1"/>
            <a:r>
              <a:rPr lang="en-US" dirty="0"/>
              <a:t>Presentation 2.0 to Leadership</a:t>
            </a:r>
          </a:p>
          <a:p>
            <a:r>
              <a:rPr lang="en-US" dirty="0"/>
              <a:t>May 2018</a:t>
            </a:r>
          </a:p>
          <a:p>
            <a:pPr lvl="1"/>
            <a:r>
              <a:rPr lang="en-US" dirty="0"/>
              <a:t>Community engagement</a:t>
            </a:r>
          </a:p>
          <a:p>
            <a:r>
              <a:rPr lang="en-US" dirty="0"/>
              <a:t>July 2018</a:t>
            </a:r>
          </a:p>
          <a:p>
            <a:pPr lvl="1"/>
            <a:r>
              <a:rPr lang="en-US" dirty="0"/>
              <a:t>Release the plan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9C22B5-B4F6-403E-BBA5-55385D491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11191279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1934" y="891886"/>
            <a:ext cx="4033911" cy="3110924"/>
          </a:xfrm>
        </p:spPr>
        <p:txBody>
          <a:bodyPr/>
          <a:lstStyle/>
          <a:p>
            <a:r>
              <a:rPr lang="en-US" dirty="0"/>
              <a:t>Traffic</a:t>
            </a:r>
          </a:p>
          <a:p>
            <a:r>
              <a:rPr lang="en-US" dirty="0"/>
              <a:t>Air Quality</a:t>
            </a:r>
          </a:p>
          <a:p>
            <a:r>
              <a:rPr lang="en-US" dirty="0"/>
              <a:t>Transportation Planning</a:t>
            </a:r>
          </a:p>
          <a:p>
            <a:r>
              <a:rPr lang="en-US" dirty="0"/>
              <a:t>Engineering</a:t>
            </a:r>
          </a:p>
          <a:p>
            <a:r>
              <a:rPr lang="en-US" dirty="0"/>
              <a:t>Transit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70" y="891886"/>
            <a:ext cx="4033911" cy="4154800"/>
          </a:xfrm>
        </p:spPr>
        <p:txBody>
          <a:bodyPr/>
          <a:lstStyle/>
          <a:p>
            <a:r>
              <a:rPr lang="en-US" dirty="0"/>
              <a:t>Innovation</a:t>
            </a:r>
          </a:p>
          <a:p>
            <a:r>
              <a:rPr lang="en-US" dirty="0"/>
              <a:t>Parking</a:t>
            </a:r>
          </a:p>
          <a:p>
            <a:r>
              <a:rPr lang="en-US" dirty="0"/>
              <a:t>Intelligent Transportation Systems</a:t>
            </a:r>
          </a:p>
          <a:p>
            <a:r>
              <a:rPr lang="en-US" dirty="0"/>
              <a:t>Multimodal</a:t>
            </a:r>
          </a:p>
          <a:p>
            <a:r>
              <a:rPr lang="en-US" dirty="0"/>
              <a:t>Land Use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0222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3D3DF3-F71F-4C3F-8232-71795D8D1A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1929" y="891886"/>
            <a:ext cx="8740142" cy="3854718"/>
          </a:xfrm>
        </p:spPr>
        <p:txBody>
          <a:bodyPr/>
          <a:lstStyle/>
          <a:p>
            <a:r>
              <a:rPr lang="en-US" dirty="0"/>
              <a:t>3 Revolutions</a:t>
            </a:r>
          </a:p>
          <a:p>
            <a:pPr lvl="1"/>
            <a:r>
              <a:rPr lang="en-US" dirty="0"/>
              <a:t>Shared, Electric, and Autonomous</a:t>
            </a:r>
          </a:p>
          <a:p>
            <a:r>
              <a:rPr lang="en-US" dirty="0"/>
              <a:t>Collaboration around new innovations</a:t>
            </a:r>
          </a:p>
          <a:p>
            <a:pPr lvl="1"/>
            <a:r>
              <a:rPr lang="en-US" dirty="0"/>
              <a:t>CAV , Electric Scooters, Ridesharing</a:t>
            </a:r>
          </a:p>
          <a:p>
            <a:r>
              <a:rPr lang="en-US" dirty="0"/>
              <a:t>Promote ITS and data-driven decisions</a:t>
            </a:r>
          </a:p>
          <a:p>
            <a:pPr lvl="1"/>
            <a:r>
              <a:rPr lang="en-US" dirty="0"/>
              <a:t>Data is the future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5E4F6F-F153-4DBA-8587-3B0D52F89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Team</a:t>
            </a:r>
          </a:p>
        </p:txBody>
      </p:sp>
    </p:spTree>
    <p:extLst>
      <p:ext uri="{BB962C8B-B14F-4D97-AF65-F5344CB8AC3E}">
        <p14:creationId xmlns:p14="http://schemas.microsoft.com/office/powerpoint/2010/main" val="277173040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9B6402-E5EC-49B8-82B9-CC5056644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587" y="446337"/>
            <a:ext cx="4250826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1116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695448-48C5-4FD1-96DF-39B8E9BC0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116" y="446337"/>
            <a:ext cx="5667768" cy="4250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9555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3_MSVID_White_Blue_Accent_16x9_2013_06">
  <a:themeElements>
    <a:clrScheme name="Custom 4">
      <a:dk1>
        <a:srgbClr val="505050"/>
      </a:dk1>
      <a:lt1>
        <a:srgbClr val="FFFFFF"/>
      </a:lt1>
      <a:dk2>
        <a:srgbClr val="0078D7"/>
      </a:dk2>
      <a:lt2>
        <a:srgbClr val="00BCF2"/>
      </a:lt2>
      <a:accent1>
        <a:srgbClr val="0078D7"/>
      </a:accent1>
      <a:accent2>
        <a:srgbClr val="B4009E"/>
      </a:accent2>
      <a:accent3>
        <a:srgbClr val="008272"/>
      </a:accent3>
      <a:accent4>
        <a:srgbClr val="5C2D91"/>
      </a:accent4>
      <a:accent5>
        <a:srgbClr val="E81123"/>
      </a:accent5>
      <a:accent6>
        <a:srgbClr val="107C10"/>
      </a:accent6>
      <a:hlink>
        <a:srgbClr val="00BCF2"/>
      </a:hlink>
      <a:folHlink>
        <a:srgbClr val="003B6B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Template_ Guidelines_October-2014_v7.potx" id="{9A7673B7-6617-4D08-BAA2-E3A69E0FF8E0}" vid="{94EEEF7B-31E6-4279-B4B7-7F374B8ED2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7" ma:contentTypeDescription="Create a new document." ma:contentTypeScope="" ma:versionID="b748e49c15c57adbcf31b8296ec0e051">
  <xsd:schema xmlns:xsd="http://www.w3.org/2001/XMLSchema" xmlns:xs="http://www.w3.org/2001/XMLSchema" xmlns:p="http://schemas.microsoft.com/office/2006/metadata/properties" xmlns:ns2="b47a5aad-adfb-4dac-9d3f-47090e67d565" targetNamespace="http://schemas.microsoft.com/office/2006/metadata/properties" ma:root="true" ma:fieldsID="10e404f992e9072f4276d4f787b18ba3" ns2:_="">
    <xsd:import namespace="b47a5aad-adfb-4dac-9d3f-47090e67d565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2018</Year>
    <Day xmlns="b47a5aad-adfb-4dac-9d3f-47090e67d565">Wednesday</Day>
    <Speakers xmlns="b47a5aad-adfb-4dac-9d3f-47090e67d565">Edward Blayney</Speakers>
    <Section xmlns="b47a5aad-adfb-4dac-9d3f-47090e67d565">Planning</Section>
  </documentManagement>
</p:properties>
</file>

<file path=customXml/itemProps1.xml><?xml version="1.0" encoding="utf-8"?>
<ds:datastoreItem xmlns:ds="http://schemas.openxmlformats.org/officeDocument/2006/customXml" ds:itemID="{50FDACE4-EDEF-4067-83E5-E40F183FBC83}"/>
</file>

<file path=customXml/itemProps2.xml><?xml version="1.0" encoding="utf-8"?>
<ds:datastoreItem xmlns:ds="http://schemas.openxmlformats.org/officeDocument/2006/customXml" ds:itemID="{B97EF587-19B2-4666-B5D9-6501B66D108D}"/>
</file>

<file path=customXml/itemProps3.xml><?xml version="1.0" encoding="utf-8"?>
<ds:datastoreItem xmlns:ds="http://schemas.openxmlformats.org/officeDocument/2006/customXml" ds:itemID="{DB343130-D5B3-4FF2-8F12-EF471E9D170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2977</TotalTime>
  <Words>656</Words>
  <Application>Microsoft Office PowerPoint</Application>
  <PresentationFormat>On-screen Show (16:9)</PresentationFormat>
  <Paragraphs>161</Paragraphs>
  <Slides>35</Slides>
  <Notes>1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MS PGothic</vt:lpstr>
      <vt:lpstr>Arial</vt:lpstr>
      <vt:lpstr>Calibri</vt:lpstr>
      <vt:lpstr>Segoe UI</vt:lpstr>
      <vt:lpstr>Segoe UI Light</vt:lpstr>
      <vt:lpstr>Wingdings</vt:lpstr>
      <vt:lpstr>3_MSVID_White_Blue_Accent_16x9_2013_06</vt:lpstr>
      <vt:lpstr>Smart Louisville: Transportation in the  21st Century  </vt:lpstr>
      <vt:lpstr>Agenda</vt:lpstr>
      <vt:lpstr>Mobility Innovation Team</vt:lpstr>
      <vt:lpstr>Timeline</vt:lpstr>
      <vt:lpstr>Timeline</vt:lpstr>
      <vt:lpstr>Composition</vt:lpstr>
      <vt:lpstr>Purpose of the Team</vt:lpstr>
      <vt:lpstr>PowerPoint Presentation</vt:lpstr>
      <vt:lpstr>PowerPoint Presentation</vt:lpstr>
      <vt:lpstr>PowerPoint Presentation</vt:lpstr>
      <vt:lpstr>AV Playbook</vt:lpstr>
      <vt:lpstr>Autonomous Vehicle Playbook</vt:lpstr>
      <vt:lpstr>Had to get…</vt:lpstr>
      <vt:lpstr>Summary</vt:lpstr>
      <vt:lpstr>National &amp; Industry Landscape</vt:lpstr>
      <vt:lpstr>Planning for AVs</vt:lpstr>
      <vt:lpstr>Planned AV rollouts by Automakers</vt:lpstr>
      <vt:lpstr>PowerPoint Presentation</vt:lpstr>
      <vt:lpstr>INRIX– Top Cities for AV Deploy</vt:lpstr>
      <vt:lpstr>Why now?</vt:lpstr>
      <vt:lpstr>Values</vt:lpstr>
      <vt:lpstr>The CHASE Principles</vt:lpstr>
      <vt:lpstr>Plays</vt:lpstr>
      <vt:lpstr>AV Playbook - Plays</vt:lpstr>
      <vt:lpstr>Play 1: Infrastructure and Planning</vt:lpstr>
      <vt:lpstr>Play 2: Partnerships</vt:lpstr>
      <vt:lpstr>Play 3: Parking</vt:lpstr>
      <vt:lpstr>Play 4: Transit</vt:lpstr>
      <vt:lpstr>Play 5: ITS &amp; Data Infrastructure</vt:lpstr>
      <vt:lpstr>First Steps</vt:lpstr>
      <vt:lpstr>First Steps: Current Activities</vt:lpstr>
      <vt:lpstr>First Steps: 12 to 18 Months</vt:lpstr>
      <vt:lpstr>Lessons Learned</vt:lpstr>
      <vt:lpstr>Lessons Learned</vt:lpstr>
      <vt:lpstr>References</vt:lpstr>
    </vt:vector>
  </TitlesOfParts>
  <Company>Louisville Metro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Louisville Transportation Innovation in the 21st Century</dc:title>
  <dc:creator>Blayney, Edward M.</dc:creator>
  <cp:lastModifiedBy>Blayney, Edward M.</cp:lastModifiedBy>
  <cp:revision>210</cp:revision>
  <dcterms:created xsi:type="dcterms:W3CDTF">2016-10-12T19:48:30Z</dcterms:created>
  <dcterms:modified xsi:type="dcterms:W3CDTF">2018-09-05T01:57:57Z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